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89" r:id="rId2"/>
    <p:sldId id="391" r:id="rId3"/>
    <p:sldId id="398" r:id="rId4"/>
    <p:sldId id="404" r:id="rId5"/>
    <p:sldId id="405" r:id="rId6"/>
    <p:sldId id="406" r:id="rId7"/>
    <p:sldId id="399" r:id="rId8"/>
    <p:sldId id="407" r:id="rId9"/>
    <p:sldId id="401" r:id="rId10"/>
    <p:sldId id="408" r:id="rId11"/>
    <p:sldId id="402" r:id="rId12"/>
    <p:sldId id="409" r:id="rId13"/>
    <p:sldId id="403" r:id="rId14"/>
  </p:sldIdLst>
  <p:sldSz cx="9144000" cy="6858000" type="screen4x3"/>
  <p:notesSz cx="6781800" cy="9918700"/>
  <p:defaultTextStyle>
    <a:defPPr>
      <a:defRPr lang="de-DE"/>
    </a:defPPr>
    <a:lvl1pPr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B050"/>
    <a:srgbClr val="FFC000"/>
    <a:srgbClr val="0070C0"/>
    <a:srgbClr val="B2B2B2"/>
    <a:srgbClr val="777777"/>
    <a:srgbClr val="808080"/>
    <a:srgbClr val="FF5D5D"/>
    <a:srgbClr val="D4DEF0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0" autoAdjust="0"/>
    <p:restoredTop sz="85155" autoAdjust="0"/>
  </p:normalViewPr>
  <p:slideViewPr>
    <p:cSldViewPr>
      <p:cViewPr varScale="1">
        <p:scale>
          <a:sx n="76" d="100"/>
          <a:sy n="76" d="100"/>
        </p:scale>
        <p:origin x="16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8FCD4717-D7CC-4FA6-AD59-F253B4C657D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5675" y="771525"/>
            <a:ext cx="4922838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B5BD0F70-3A19-4963-A8B3-24692312C1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Klicken Sie, um die Formate des Vorlagentextes zu bearbeiten</a:t>
            </a:r>
          </a:p>
          <a:p>
            <a:pPr lvl="1"/>
            <a:r>
              <a:rPr lang="en-GB" noProof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01110D21-8348-4600-8E30-D2214F9F98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fld id="{D485FBEC-1431-4EFF-8344-E8237C67E023}" type="slidenum">
              <a:rPr lang="en-GB" altLang="de-DE"/>
              <a:pPr/>
              <a:t>‹Nr.›</a:t>
            </a:fld>
            <a:endParaRPr lang="en-GB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5FBEC-1431-4EFF-8344-E8237C67E023}" type="slidenum">
              <a:rPr lang="en-GB" altLang="de-DE" smtClean="0"/>
              <a:pPr/>
              <a:t>1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36925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5FBEC-1431-4EFF-8344-E8237C67E023}" type="slidenum">
              <a:rPr lang="en-GB" altLang="de-DE" smtClean="0"/>
              <a:pPr/>
              <a:t>6</a:t>
            </a:fld>
            <a:endParaRPr lang="en-GB" altLang="de-DE"/>
          </a:p>
        </p:txBody>
      </p:sp>
    </p:spTree>
    <p:extLst>
      <p:ext uri="{BB962C8B-B14F-4D97-AF65-F5344CB8AC3E}">
        <p14:creationId xmlns:p14="http://schemas.microsoft.com/office/powerpoint/2010/main" val="154091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4" descr="TitelE2_300">
            <a:extLst>
              <a:ext uri="{FF2B5EF4-FFF2-40B4-BE49-F238E27FC236}">
                <a16:creationId xmlns:a16="http://schemas.microsoft.com/office/drawing/2014/main" id="{1BF25907-D678-4C38-AD2D-304417F8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0213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41" descr="IMTEK_Logo_Farbe">
            <a:extLst>
              <a:ext uri="{FF2B5EF4-FFF2-40B4-BE49-F238E27FC236}">
                <a16:creationId xmlns:a16="http://schemas.microsoft.com/office/drawing/2014/main" id="{DFB5C5A1-A3DF-47CD-AC58-B0E8021A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0675"/>
            <a:ext cx="16589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23850" y="1449388"/>
            <a:ext cx="8280400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114675"/>
            <a:ext cx="8280400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67684967"/>
      </p:ext>
    </p:extLst>
  </p:cSld>
  <p:clrMapOvr>
    <a:masterClrMapping/>
  </p:clrMapOvr>
  <p:transition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6B1FE-A4B4-4542-8E93-2E45CA64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3AE93-9C90-4E80-82C5-1C6B1E12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4041205D-593A-4A2C-B75D-852D711E55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F90B7B01-683A-488D-9DB2-E57302042C1C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39441675"/>
      </p:ext>
    </p:extLst>
  </p:cSld>
  <p:clrMapOvr>
    <a:masterClrMapping/>
  </p:clrMapOvr>
  <p:transition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464300" y="57150"/>
            <a:ext cx="2139950" cy="62515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1275" y="57150"/>
            <a:ext cx="6270625" cy="625157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9CA362-5E6D-4B49-BAF7-568A02C5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5FFCD-5FA9-49C3-BE97-25662E45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3922CE8D-F304-4BE4-AF34-526565028F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9A73D0B-81EE-4670-B4BB-FBA40ECB66B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40487171"/>
      </p:ext>
    </p:extLst>
  </p:cSld>
  <p:clrMapOvr>
    <a:masterClrMapping/>
  </p:clrMapOvr>
  <p:transition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CAB54-9351-4AE9-9DFD-8EE96D15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68961-2C40-48FB-8D2A-C1DD28C9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F6CA685C-A4F2-46CA-A853-CBF0A0D77F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03F2DE5-975F-4606-BE88-BBD1634E144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85419678"/>
      </p:ext>
    </p:extLst>
  </p:cSld>
  <p:clrMapOvr>
    <a:masterClrMapping/>
  </p:clrMapOvr>
  <p:transition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B2D7FD-E2AB-4985-802A-76C05C06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C5062C-84F4-48B4-8D8C-72C5A62D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C7E0A514-C751-4BA4-BE2B-529CCDB1D9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C357FC99-D650-49D6-AFA5-9FEA600A5F59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3091867"/>
      </p:ext>
    </p:extLst>
  </p:cSld>
  <p:clrMapOvr>
    <a:masterClrMapping/>
  </p:clrMapOvr>
  <p:transition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275" y="1341438"/>
            <a:ext cx="4205288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8963" y="1341438"/>
            <a:ext cx="420528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D33BE1E-14B1-4AAE-B003-5768FB2A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AE4684A-0481-42F2-841C-80FD3E77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7244EFBF-7E86-4139-831A-C1C16C03BC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2B491D90-D7A4-4861-9665-AC9AC0CE539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58639487"/>
      </p:ext>
    </p:extLst>
  </p:cSld>
  <p:clrMapOvr>
    <a:masterClrMapping/>
  </p:clrMapOvr>
  <p:transition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6A61F1A-7461-4645-AD03-8FA11445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E8E87D-EFB1-4DFD-8F62-A619DCB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9" name="Rectangle 147">
            <a:extLst>
              <a:ext uri="{FF2B5EF4-FFF2-40B4-BE49-F238E27FC236}">
                <a16:creationId xmlns:a16="http://schemas.microsoft.com/office/drawing/2014/main" id="{F8547CB0-E945-477A-812C-8B4327F970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082F9D7-391B-4461-B1B1-E29E296C82AA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8364090"/>
      </p:ext>
    </p:extLst>
  </p:cSld>
  <p:clrMapOvr>
    <a:masterClrMapping/>
  </p:clrMapOvr>
  <p:transition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E2AF132-797F-4661-B288-0648A891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9577F11-051C-4EFF-BCED-3B552BAB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5" name="Rectangle 147">
            <a:extLst>
              <a:ext uri="{FF2B5EF4-FFF2-40B4-BE49-F238E27FC236}">
                <a16:creationId xmlns:a16="http://schemas.microsoft.com/office/drawing/2014/main" id="{3E8EDA15-E99C-4BB9-A41B-1E03D4338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2E6AC0A-D1BE-47CB-813E-98CC11AF45E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62503082"/>
      </p:ext>
    </p:extLst>
  </p:cSld>
  <p:clrMapOvr>
    <a:masterClrMapping/>
  </p:clrMapOvr>
  <p:transition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D0FE169-C6CF-48A6-ABB9-580428D8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D17D257-F1DB-4505-A972-587EEA31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4" name="Rectangle 147">
            <a:extLst>
              <a:ext uri="{FF2B5EF4-FFF2-40B4-BE49-F238E27FC236}">
                <a16:creationId xmlns:a16="http://schemas.microsoft.com/office/drawing/2014/main" id="{3E19CD21-FC67-4BF3-8E06-68557FCB1B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18C029A-D7D4-4B70-8F68-E5C56D7DDCB8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11836612"/>
      </p:ext>
    </p:extLst>
  </p:cSld>
  <p:clrMapOvr>
    <a:masterClrMapping/>
  </p:clrMapOvr>
  <p:transition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64E99E8-7A0A-4B40-BE69-9F8FC49F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F59A1C9-818C-4C2C-A336-55045CA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5CB70A24-63A9-4CDE-9632-C8F7A0230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E8B25F49-61B4-49DB-9442-76DBDD0DD4F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97017904"/>
      </p:ext>
    </p:extLst>
  </p:cSld>
  <p:clrMapOvr>
    <a:masterClrMapping/>
  </p:clrMapOvr>
  <p:transition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CA33A45-90FA-4231-9C26-94EF48B1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7668A3D-8455-4EAB-9AF1-A4DB3AA9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3B53CEA6-5C8F-48F7-BDB5-48FD68A71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4CED376-C019-4B27-943E-C1DA8042E1B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96225917"/>
      </p:ext>
    </p:extLst>
  </p:cSld>
  <p:clrMapOvr>
    <a:masterClrMapping/>
  </p:clrMapOvr>
  <p:transition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10739B59-E054-4DAF-B297-B9D2E374A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57150"/>
            <a:ext cx="723582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 of the presentation, two lines possible if necessary</a:t>
            </a:r>
          </a:p>
        </p:txBody>
      </p:sp>
      <p:sp>
        <p:nvSpPr>
          <p:cNvPr id="1027" name="Rectangle 37">
            <a:extLst>
              <a:ext uri="{FF2B5EF4-FFF2-40B4-BE49-F238E27FC236}">
                <a16:creationId xmlns:a16="http://schemas.microsoft.com/office/drawing/2014/main" id="{677A91A6-58EC-4357-8FDF-0D8A1D559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" y="1341438"/>
            <a:ext cx="8562975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First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0"/>
            <a:r>
              <a:rPr lang="en-GB" altLang="de-DE"/>
              <a:t>First level </a:t>
            </a:r>
          </a:p>
          <a:p>
            <a:pPr lvl="1"/>
            <a:r>
              <a:rPr lang="en-GB" altLang="de-DE"/>
              <a:t>Second level </a:t>
            </a:r>
          </a:p>
          <a:p>
            <a:pPr lvl="1"/>
            <a:r>
              <a:rPr lang="en-GB" altLang="de-DE"/>
              <a:t>Second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3"/>
            <a:r>
              <a:rPr lang="en-GB" altLang="de-DE"/>
              <a:t>Don’t use a fourth level!</a:t>
            </a:r>
          </a:p>
          <a:p>
            <a:pPr lvl="1"/>
            <a:r>
              <a:rPr lang="en-GB" altLang="de-DE"/>
              <a:t>Second level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2368F7-781B-4DC1-8C33-0D1D7190C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263" y="6343650"/>
            <a:ext cx="865187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8CAE19-5261-4B30-96FA-FA6ADEF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3363" y="6443663"/>
            <a:ext cx="5805487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1030" name="Line 125">
            <a:extLst>
              <a:ext uri="{FF2B5EF4-FFF2-40B4-BE49-F238E27FC236}">
                <a16:creationId xmlns:a16="http://schemas.microsoft.com/office/drawing/2014/main" id="{5B8997FA-BA9D-40B9-9778-D746FCEAD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96975"/>
            <a:ext cx="8599488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1" name="Picture 143">
            <a:extLst>
              <a:ext uri="{FF2B5EF4-FFF2-40B4-BE49-F238E27FC236}">
                <a16:creationId xmlns:a16="http://schemas.microsoft.com/office/drawing/2014/main" id="{AF22A3F8-A6D0-4F85-95FB-6DD3F4C5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88" y="5907088"/>
            <a:ext cx="4984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>
            <a:extLst>
              <a:ext uri="{FF2B5EF4-FFF2-40B4-BE49-F238E27FC236}">
                <a16:creationId xmlns:a16="http://schemas.microsoft.com/office/drawing/2014/main" id="{331353A0-CA75-4F1B-8F98-B862AAE6CE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435725"/>
            <a:ext cx="1223963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r>
              <a:rPr lang="de-DE" altLang="de-DE"/>
              <a:t>- </a:t>
            </a:r>
            <a:fld id="{896FB564-5573-4DE2-A527-570676F01091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  <p:pic>
        <p:nvPicPr>
          <p:cNvPr id="1033" name="Picture 148" descr="IMTEK_Logo_Farbe">
            <a:extLst>
              <a:ext uri="{FF2B5EF4-FFF2-40B4-BE49-F238E27FC236}">
                <a16:creationId xmlns:a16="http://schemas.microsoft.com/office/drawing/2014/main" id="{DFB05DFE-D03A-41E2-963A-AE2B10D1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58763"/>
            <a:ext cx="10271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advTm="20000"/>
  <p:hf hdr="0"/>
  <p:txStyles>
    <p:titleStyle>
      <a:lvl1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fontAlgn="base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fontAlgn="base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fontAlgn="base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fontAlgn="base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fontAlgn="base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0B22C708-7304-45B8-BF12-600ED15FA9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/>
              <a:t>Model-Reconstruction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08324F58-09FD-4212-B732-D69F9C83BB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de-DE" sz="1800" dirty="0"/>
              <a:t>Retrieving system dynamics from it’s time series.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62D92C-E9A7-480B-8D6F-FDF913B00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3934"/>
            <a:ext cx="9144000" cy="18640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490B10B-D950-4A2E-9E38-E61DDB37D6C3}"/>
              </a:ext>
            </a:extLst>
          </p:cNvPr>
          <p:cNvSpPr/>
          <p:nvPr/>
        </p:nvSpPr>
        <p:spPr bwMode="auto">
          <a:xfrm>
            <a:off x="0" y="3870325"/>
            <a:ext cx="9144000" cy="112360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10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233363" y="1340768"/>
            <a:ext cx="3616928" cy="596017"/>
            <a:chOff x="1603144" y="2614130"/>
            <a:chExt cx="5605923" cy="923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83101FE-B5A9-4879-A116-650450A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36785"/>
            <a:ext cx="4973360" cy="369362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692725C-CC0A-4CF7-9660-39534332FA1B}"/>
              </a:ext>
            </a:extLst>
          </p:cNvPr>
          <p:cNvSpPr/>
          <p:nvPr/>
        </p:nvSpPr>
        <p:spPr bwMode="auto">
          <a:xfrm>
            <a:off x="2717201" y="4221088"/>
            <a:ext cx="342632" cy="1008112"/>
          </a:xfrm>
          <a:prstGeom prst="rect">
            <a:avLst/>
          </a:prstGeom>
          <a:solidFill>
            <a:srgbClr val="FF0000">
              <a:alpha val="25098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316CC6-AEA3-460B-8151-96C6FF87641F}"/>
              </a:ext>
            </a:extLst>
          </p:cNvPr>
          <p:cNvSpPr txBox="1"/>
          <p:nvPr/>
        </p:nvSpPr>
        <p:spPr>
          <a:xfrm>
            <a:off x="2112475" y="563040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Settling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B95C21-4415-49CE-98EC-9AE3F5C83565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904563" y="5229200"/>
            <a:ext cx="0" cy="401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2C657B4C-A35A-4001-AB91-919C3EAB1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5B9B672A-AA2D-47C3-9201-136A91BE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4216230807"/>
      </p:ext>
    </p:extLst>
  </p:cSld>
  <p:clrMapOvr>
    <a:masterClrMapping/>
  </p:clrMapOvr>
  <p:transition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11</a:t>
            </a:fld>
            <a:r>
              <a:rPr lang="de-DE" altLang="de-DE"/>
              <a:t> -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5A4CA76-3828-439C-B2C8-CA63E22E277F}"/>
              </a:ext>
            </a:extLst>
          </p:cNvPr>
          <p:cNvGrpSpPr/>
          <p:nvPr/>
        </p:nvGrpSpPr>
        <p:grpSpPr>
          <a:xfrm>
            <a:off x="864781" y="3555476"/>
            <a:ext cx="7198925" cy="689259"/>
            <a:chOff x="972537" y="2564904"/>
            <a:chExt cx="7198925" cy="68925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52F8C95-B8EA-4132-8A64-5AA8974A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537" y="2564904"/>
              <a:ext cx="7198925" cy="689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C5F684-F932-4E1B-AE4E-17A10CAEECDF}"/>
                </a:ext>
              </a:extLst>
            </p:cNvPr>
            <p:cNvSpPr/>
            <p:nvPr/>
          </p:nvSpPr>
          <p:spPr bwMode="auto">
            <a:xfrm>
              <a:off x="2679768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F51DB0C-B841-40A8-8CC6-BF0966F2DF55}"/>
                </a:ext>
              </a:extLst>
            </p:cNvPr>
            <p:cNvSpPr/>
            <p:nvPr/>
          </p:nvSpPr>
          <p:spPr bwMode="auto">
            <a:xfrm>
              <a:off x="4716016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B7A4B78-B27D-4D56-8C3B-E0B5E5DCA8EA}"/>
                </a:ext>
              </a:extLst>
            </p:cNvPr>
            <p:cNvSpPr/>
            <p:nvPr/>
          </p:nvSpPr>
          <p:spPr bwMode="auto">
            <a:xfrm>
              <a:off x="7080050" y="2723694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94C179E-66CD-48E7-832F-8180EF9C4622}"/>
              </a:ext>
            </a:extLst>
          </p:cNvPr>
          <p:cNvSpPr txBox="1"/>
          <p:nvPr/>
        </p:nvSpPr>
        <p:spPr>
          <a:xfrm>
            <a:off x="227870" y="2590492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In </a:t>
            </a:r>
            <a:r>
              <a:rPr lang="de-DE" sz="1400" dirty="0" err="1"/>
              <a:t>case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FPE </a:t>
            </a:r>
            <a:r>
              <a:rPr lang="de-DE" sz="1400" dirty="0" err="1"/>
              <a:t>reads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: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72BA8B1-98C6-4DC5-88BB-08EEF56DD859}"/>
              </a:ext>
            </a:extLst>
          </p:cNvPr>
          <p:cNvSpPr txBox="1"/>
          <p:nvPr/>
        </p:nvSpPr>
        <p:spPr>
          <a:xfrm>
            <a:off x="227870" y="5468264"/>
            <a:ext cx="602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Problems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occured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„normal“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swinged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open), so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second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-order-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upwind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scheme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1D516DA-2ABD-4E15-B1D2-ACB215D31AA7}"/>
              </a:ext>
            </a:extLst>
          </p:cNvPr>
          <p:cNvSpPr txBox="1"/>
          <p:nvPr/>
        </p:nvSpPr>
        <p:spPr>
          <a:xfrm>
            <a:off x="227870" y="1490669"/>
            <a:ext cx="689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proof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correctness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Fokker-Planck </a:t>
            </a:r>
            <a:r>
              <a:rPr lang="de-DE" sz="1400" dirty="0" err="1"/>
              <a:t>equation</a:t>
            </a:r>
            <a:r>
              <a:rPr lang="de-DE" sz="1400" dirty="0"/>
              <a:t> (FPE) </a:t>
            </a:r>
            <a:r>
              <a:rPr lang="de-DE" sz="1400" dirty="0" err="1"/>
              <a:t>inserting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.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BF56EA3-2A62-45BC-A185-084EEB15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1" y="4344611"/>
            <a:ext cx="1895740" cy="285790"/>
          </a:xfrm>
          <a:prstGeom prst="rect">
            <a:avLst/>
          </a:prstGeom>
        </p:spPr>
      </p:pic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8550C596-198B-48A3-B10C-38FEAEA9301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E50A03F2-23D4-4188-A96B-AE572965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831F73-0B48-4201-AA0F-52ECC5B5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" y="4600089"/>
            <a:ext cx="211484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9852"/>
      </p:ext>
    </p:extLst>
  </p:cSld>
  <p:clrMapOvr>
    <a:masterClrMapping/>
  </p:clrMapOvr>
  <p:transition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12</a:t>
            </a:fld>
            <a:r>
              <a:rPr lang="de-DE" altLang="de-DE"/>
              <a:t> -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5830333-F0B9-47AB-AF8A-7A85EFE52E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CB073822-FEC0-4F86-8E16-22856194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ECF2B7F-0948-470D-A453-475ABFCB2CF6}"/>
              </a:ext>
            </a:extLst>
          </p:cNvPr>
          <p:cNvSpPr txBox="1"/>
          <p:nvPr/>
        </p:nvSpPr>
        <p:spPr>
          <a:xfrm>
            <a:off x="227870" y="1490669"/>
            <a:ext cx="68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Result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analytic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: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891EAA1-B5F0-4FFB-BF3F-990AE18F5C55}"/>
              </a:ext>
            </a:extLst>
          </p:cNvPr>
          <p:cNvGrpSpPr/>
          <p:nvPr/>
        </p:nvGrpSpPr>
        <p:grpSpPr>
          <a:xfrm>
            <a:off x="227870" y="1786587"/>
            <a:ext cx="4005064" cy="4005064"/>
            <a:chOff x="2234188" y="1698718"/>
            <a:chExt cx="4005064" cy="400506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752E3A4-EB5F-4D5A-A858-2BA5ACE9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188" y="1698718"/>
              <a:ext cx="4005064" cy="4005064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BBBEE39-6BC1-490D-9162-E45751BA44ED}"/>
                </a:ext>
              </a:extLst>
            </p:cNvPr>
            <p:cNvSpPr txBox="1"/>
            <p:nvPr/>
          </p:nvSpPr>
          <p:spPr>
            <a:xfrm>
              <a:off x="4158277" y="5168968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x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47A118D-2FF9-423F-BCE3-E66573ADD161}"/>
                </a:ext>
              </a:extLst>
            </p:cNvPr>
            <p:cNvSpPr txBox="1"/>
            <p:nvPr/>
          </p:nvSpPr>
          <p:spPr>
            <a:xfrm rot="16200000">
              <a:off x="2371371" y="3495070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v</a:t>
              </a:r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9E8FA67-AA13-43B2-8477-91E0561BAF0A}"/>
              </a:ext>
            </a:extLst>
          </p:cNvPr>
          <p:cNvSpPr txBox="1"/>
          <p:nvPr/>
        </p:nvSpPr>
        <p:spPr>
          <a:xfrm>
            <a:off x="4256818" y="3980773"/>
            <a:ext cx="3699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Next </a:t>
            </a:r>
            <a:r>
              <a:rPr lang="de-DE" sz="1400" dirty="0" err="1"/>
              <a:t>steps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r>
              <a:rPr lang="de-DE" sz="14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Evaluate</a:t>
            </a:r>
            <a:r>
              <a:rPr lang="de-DE" sz="1400" dirty="0"/>
              <a:t> FPE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Comparing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an 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solution</a:t>
            </a:r>
            <a:endParaRPr lang="de-DE" sz="1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45CDD60-BE59-4738-9FB4-FE095D5A3435}"/>
              </a:ext>
            </a:extLst>
          </p:cNvPr>
          <p:cNvSpPr txBox="1"/>
          <p:nvPr/>
        </p:nvSpPr>
        <p:spPr>
          <a:xfrm>
            <a:off x="4225218" y="2269772"/>
            <a:ext cx="38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Not </a:t>
            </a:r>
            <a:r>
              <a:rPr lang="de-DE" sz="1400" dirty="0" err="1"/>
              <a:t>clearly</a:t>
            </a:r>
            <a:r>
              <a:rPr lang="de-DE" sz="1400" dirty="0"/>
              <a:t> visible </a:t>
            </a:r>
            <a:r>
              <a:rPr lang="de-DE" sz="1400" dirty="0" err="1"/>
              <a:t>here</a:t>
            </a:r>
            <a:r>
              <a:rPr lang="de-DE" sz="1400" dirty="0"/>
              <a:t>: But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„</a:t>
            </a:r>
            <a:r>
              <a:rPr lang="de-DE" sz="1400" dirty="0" err="1"/>
              <a:t>runs</a:t>
            </a:r>
            <a:r>
              <a:rPr lang="de-DE" sz="1400" dirty="0"/>
              <a:t>“ </a:t>
            </a:r>
            <a:r>
              <a:rPr lang="de-DE" sz="1400" dirty="0" err="1"/>
              <a:t>over</a:t>
            </a:r>
            <a:r>
              <a:rPr lang="de-DE" sz="1400" dirty="0"/>
              <a:t> time </a:t>
            </a:r>
            <a:r>
              <a:rPr lang="de-DE" sz="1400" dirty="0" err="1"/>
              <a:t>to</a:t>
            </a:r>
            <a:r>
              <a:rPr lang="de-DE" sz="1400" dirty="0"/>
              <a:t> infinite </a:t>
            </a:r>
            <a:r>
              <a:rPr lang="de-DE" sz="1400" dirty="0" err="1"/>
              <a:t>values</a:t>
            </a:r>
            <a:r>
              <a:rPr lang="de-DE" sz="14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29301CA-5BF0-489D-BA4E-DD60CE4E52E3}"/>
              </a:ext>
            </a:extLst>
          </p:cNvPr>
          <p:cNvSpPr/>
          <p:nvPr/>
        </p:nvSpPr>
        <p:spPr bwMode="auto">
          <a:xfrm>
            <a:off x="4139952" y="2060848"/>
            <a:ext cx="4005064" cy="92537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426509"/>
      </p:ext>
    </p:extLst>
  </p:cSld>
  <p:clrMapOvr>
    <a:masterClrMapping/>
  </p:clrMapOvr>
  <p:transition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C4334-E83D-4A3E-B81B-0EFB57F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0BB881-7EAB-4573-AF15-947D474D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13</a:t>
            </a:fld>
            <a:r>
              <a:rPr lang="de-DE" altLang="de-DE"/>
              <a:t> -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88604E6-5D99-481B-93BB-9B1FAF17712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61B8DB4-2B4E-4665-A92A-281AB855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444AE-7C6D-4B4E-880B-CAAB3A5E2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17451" r="7003" b="8001"/>
          <a:stretch/>
        </p:blipFill>
        <p:spPr bwMode="auto">
          <a:xfrm>
            <a:off x="179512" y="1320343"/>
            <a:ext cx="345638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240165E-43CE-4F8E-A117-9106D28CE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8338" r="6832" b="11381"/>
          <a:stretch/>
        </p:blipFill>
        <p:spPr>
          <a:xfrm>
            <a:off x="6012160" y="3573016"/>
            <a:ext cx="2376264" cy="25922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4B804-D86C-4546-8EF0-626C23C49BA8}"/>
              </a:ext>
            </a:extLst>
          </p:cNvPr>
          <p:cNvSpPr txBox="1"/>
          <p:nvPr/>
        </p:nvSpPr>
        <p:spPr>
          <a:xfrm>
            <a:off x="5906650" y="6122572"/>
            <a:ext cx="212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Electrodes</a:t>
            </a:r>
            <a:r>
              <a:rPr lang="de-DE" sz="1400" dirty="0"/>
              <a:t> </a:t>
            </a:r>
            <a:r>
              <a:rPr lang="de-DE" sz="1400" dirty="0" err="1"/>
              <a:t>positions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B6BD21-49CE-451A-A4C1-0880702A90EB}"/>
              </a:ext>
            </a:extLst>
          </p:cNvPr>
          <p:cNvSpPr txBox="1"/>
          <p:nvPr/>
        </p:nvSpPr>
        <p:spPr>
          <a:xfrm>
            <a:off x="3923928" y="1484784"/>
            <a:ext cx="2952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Applying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simulated</a:t>
            </a:r>
            <a:r>
              <a:rPr lang="de-DE" sz="1400" dirty="0"/>
              <a:t> and experimental ECG </a:t>
            </a:r>
            <a:r>
              <a:rPr lang="de-DE" sz="1400" dirty="0" err="1"/>
              <a:t>data</a:t>
            </a:r>
            <a:r>
              <a:rPr lang="de-DE" sz="1400" dirty="0"/>
              <a:t>.</a:t>
            </a:r>
          </a:p>
          <a:p>
            <a:pPr algn="l"/>
            <a:r>
              <a:rPr lang="de-DE" sz="1400" dirty="0"/>
              <a:t>Data </a:t>
            </a:r>
            <a:r>
              <a:rPr lang="de-DE" sz="1400" dirty="0" err="1"/>
              <a:t>provided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Robin Moss.</a:t>
            </a:r>
          </a:p>
          <a:p>
            <a:pPr algn="l"/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ECG System.</a:t>
            </a:r>
          </a:p>
        </p:txBody>
      </p:sp>
    </p:spTree>
    <p:extLst>
      <p:ext uri="{BB962C8B-B14F-4D97-AF65-F5344CB8AC3E}">
        <p14:creationId xmlns:p14="http://schemas.microsoft.com/office/powerpoint/2010/main" val="3584484177"/>
      </p:ext>
    </p:extLst>
  </p:cSld>
  <p:clrMapOvr>
    <a:masterClrMapping/>
  </p:clrMapOvr>
  <p:transition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9FD4F85-F2EB-4B91-9B38-ED41E7FC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66" y="2900564"/>
            <a:ext cx="2800561" cy="10734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B863EE-D1EB-4AE4-9A6B-2D990E5F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564904"/>
            <a:ext cx="2138963" cy="1642634"/>
          </a:xfrm>
          <a:prstGeom prst="rect">
            <a:avLst/>
          </a:prstGeom>
        </p:spPr>
      </p:pic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1298A857-7F5B-4A63-AAE2-178B706717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4099" name="Fußzeilenplatzhalter 4">
            <a:extLst>
              <a:ext uri="{FF2B5EF4-FFF2-40B4-BE49-F238E27FC236}">
                <a16:creationId xmlns:a16="http://schemas.microsoft.com/office/drawing/2014/main" id="{20F5E3F5-3387-4E57-B8F1-97185FF7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4100" name="Foliennummernplatzhalter 5">
            <a:extLst>
              <a:ext uri="{FF2B5EF4-FFF2-40B4-BE49-F238E27FC236}">
                <a16:creationId xmlns:a16="http://schemas.microsoft.com/office/drawing/2014/main" id="{057BF09C-7D8F-474A-9472-E3F2A485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>
                <a:solidFill>
                  <a:srgbClr val="898989"/>
                </a:solidFill>
              </a:rPr>
              <a:t>- </a:t>
            </a:r>
            <a:fld id="{5EF519F0-5A40-49EA-80E6-2DFE2A357A71}" type="slidenum">
              <a:rPr lang="de-DE" altLang="de-DE">
                <a:solidFill>
                  <a:srgbClr val="898989"/>
                </a:solidFill>
              </a:rPr>
              <a:pPr/>
              <a:t>2</a:t>
            </a:fld>
            <a:r>
              <a:rPr lang="de-DE" altLang="de-DE">
                <a:solidFill>
                  <a:srgbClr val="898989"/>
                </a:solidFill>
              </a:rPr>
              <a:t> -</a:t>
            </a: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51527F2E-75C9-4D3A-8348-77026E701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Overview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62168-FC3A-42CC-A75F-BE1C705D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851486"/>
            <a:ext cx="2800561" cy="1069470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DA7A8-F42A-4BA6-A74F-C493729EAEB5}"/>
              </a:ext>
            </a:extLst>
          </p:cNvPr>
          <p:cNvSpPr/>
          <p:nvPr/>
        </p:nvSpPr>
        <p:spPr bwMode="auto">
          <a:xfrm>
            <a:off x="2868975" y="3191079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8B39C09-24DF-44D0-895A-6591C90348AA}"/>
              </a:ext>
            </a:extLst>
          </p:cNvPr>
          <p:cNvSpPr/>
          <p:nvPr/>
        </p:nvSpPr>
        <p:spPr bwMode="auto">
          <a:xfrm>
            <a:off x="5660757" y="3209174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272374-07E6-4505-BE62-95AAB8A886EB}"/>
              </a:ext>
            </a:extLst>
          </p:cNvPr>
          <p:cNvSpPr txBox="1"/>
          <p:nvPr/>
        </p:nvSpPr>
        <p:spPr>
          <a:xfrm>
            <a:off x="317917" y="4338524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1. Gathering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eg</a:t>
            </a:r>
            <a:r>
              <a:rPr lang="de-DE" sz="1400" dirty="0"/>
              <a:t>.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1C7F14-251D-4A30-938E-BA49594DD3F7}"/>
              </a:ext>
            </a:extLst>
          </p:cNvPr>
          <p:cNvSpPr txBox="1"/>
          <p:nvPr/>
        </p:nvSpPr>
        <p:spPr>
          <a:xfrm>
            <a:off x="3676992" y="4338524"/>
            <a:ext cx="236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2. </a:t>
            </a:r>
            <a:r>
              <a:rPr lang="de-DE" sz="1400" dirty="0" err="1"/>
              <a:t>Retrieve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br>
              <a:rPr lang="de-DE" sz="1400" dirty="0"/>
            </a:br>
            <a:r>
              <a:rPr lang="de-DE" sz="1400" dirty="0"/>
              <a:t>drift- &amp; </a:t>
            </a:r>
            <a:r>
              <a:rPr lang="de-DE" sz="1400" dirty="0" err="1"/>
              <a:t>diffusion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D14E6B6-2AA8-40E0-A686-3B5ADB8346A4}"/>
              </a:ext>
            </a:extLst>
          </p:cNvPr>
          <p:cNvSpPr txBox="1"/>
          <p:nvPr/>
        </p:nvSpPr>
        <p:spPr>
          <a:xfrm>
            <a:off x="6572462" y="4338524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3. </a:t>
            </a:r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br>
              <a:rPr lang="de-DE" sz="1400" dirty="0"/>
            </a:br>
            <a:r>
              <a:rPr lang="de-DE" sz="1400" dirty="0"/>
              <a:t>time-</a:t>
            </a:r>
            <a:r>
              <a:rPr lang="de-DE" sz="1400" dirty="0" err="1"/>
              <a:t>series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dynamics</a:t>
            </a:r>
            <a:endParaRPr lang="de-DE" sz="1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3</a:t>
            </a:fld>
            <a:r>
              <a:rPr lang="de-DE" altLang="de-DE"/>
              <a:t> -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BC17EF-8B3E-4672-BF83-5682D6BA43F9}"/>
              </a:ext>
            </a:extLst>
          </p:cNvPr>
          <p:cNvSpPr txBox="1"/>
          <p:nvPr/>
        </p:nvSpPr>
        <p:spPr>
          <a:xfrm>
            <a:off x="233363" y="1362940"/>
            <a:ext cx="654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The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was </a:t>
            </a:r>
            <a:r>
              <a:rPr lang="de-DE" sz="1400" dirty="0" err="1"/>
              <a:t>proposed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J.Gradisek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S.Riegert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R.Freidrich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I.Grabec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b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in „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Analysis of time series from stochastic processes”, year 2000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[1]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4144A5E-FB09-4CA8-834B-2144BF1739C4}"/>
              </a:ext>
            </a:extLst>
          </p:cNvPr>
          <p:cNvSpPr txBox="1"/>
          <p:nvPr/>
        </p:nvSpPr>
        <p:spPr>
          <a:xfrm>
            <a:off x="233363" y="2300939"/>
            <a:ext cx="605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Drift- and </a:t>
            </a:r>
            <a:r>
              <a:rPr lang="de-DE" sz="1400" dirty="0" err="1"/>
              <a:t>diffusion-coefficients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directly</a:t>
            </a:r>
            <a:r>
              <a:rPr lang="de-DE" sz="1400" dirty="0"/>
              <a:t> </a:t>
            </a:r>
            <a:r>
              <a:rPr lang="de-DE" sz="1400" dirty="0" err="1"/>
              <a:t>derived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statistical</a:t>
            </a:r>
            <a:r>
              <a:rPr lang="de-DE" sz="1400" dirty="0"/>
              <a:t> </a:t>
            </a:r>
            <a:r>
              <a:rPr lang="de-DE" sz="1400" dirty="0" err="1"/>
              <a:t>definition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1517EAF-95DE-4721-A9F6-93BB32A5E7CD}"/>
              </a:ext>
            </a:extLst>
          </p:cNvPr>
          <p:cNvGrpSpPr/>
          <p:nvPr/>
        </p:nvGrpSpPr>
        <p:grpSpPr>
          <a:xfrm>
            <a:off x="971600" y="3143016"/>
            <a:ext cx="7200800" cy="1256180"/>
            <a:chOff x="1475656" y="3072998"/>
            <a:chExt cx="7200800" cy="125618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B4AF144-BD17-4C7F-A4B9-84214AC0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3072998"/>
              <a:ext cx="4833300" cy="1256180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771ACE38-BC1C-4528-AD36-DD8EDB04E396}"/>
                </a:ext>
              </a:extLst>
            </p:cNvPr>
            <p:cNvSpPr/>
            <p:nvPr/>
          </p:nvSpPr>
          <p:spPr bwMode="auto">
            <a:xfrm rot="10800000">
              <a:off x="5999298" y="3462675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AFBAF9C-139B-4B6D-A6FB-D7D76F407ECC}"/>
                </a:ext>
              </a:extLst>
            </p:cNvPr>
            <p:cNvSpPr txBox="1"/>
            <p:nvPr/>
          </p:nvSpPr>
          <p:spPr>
            <a:xfrm>
              <a:off x="6348170" y="3372405"/>
              <a:ext cx="1375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Drift-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1F8C6068-A1BD-43C3-8EBD-BB60F85ACEF6}"/>
                </a:ext>
              </a:extLst>
            </p:cNvPr>
            <p:cNvSpPr/>
            <p:nvPr/>
          </p:nvSpPr>
          <p:spPr bwMode="auto">
            <a:xfrm rot="10800000">
              <a:off x="6584126" y="3987978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E448B6-C8FD-48C2-A04C-06E11CC7B335}"/>
                </a:ext>
              </a:extLst>
            </p:cNvPr>
            <p:cNvSpPr txBox="1"/>
            <p:nvPr/>
          </p:nvSpPr>
          <p:spPr>
            <a:xfrm>
              <a:off x="6935402" y="3904273"/>
              <a:ext cx="1741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Diffusion-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3F8CA04-26C7-448D-8A04-95CEF1C354DC}"/>
              </a:ext>
            </a:extLst>
          </p:cNvPr>
          <p:cNvSpPr txBox="1"/>
          <p:nvPr/>
        </p:nvSpPr>
        <p:spPr>
          <a:xfrm>
            <a:off x="322263" y="5222295"/>
            <a:ext cx="5564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“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exposed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gaussian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noise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/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&lt;⋅&gt;</m:t>
                    </m:r>
                  </m:oMath>
                </a14:m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</a:rPr>
                  <a:t> →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arithmetic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mean</a:t>
                </a:r>
                <a:endParaRPr lang="de-DE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68D1CC0-4490-4217-9CAF-249F80EED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C57E05A3-45DE-4310-BC4F-12E1E0B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1282391824"/>
      </p:ext>
    </p:extLst>
  </p:cSld>
  <p:clrMapOvr>
    <a:masterClrMapping/>
  </p:clrMapOvr>
  <p:transition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4</a:t>
            </a:fld>
            <a:r>
              <a:rPr lang="de-DE" altLang="de-DE"/>
              <a:t> -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CDB9DA7-2797-47B8-B292-FF479D3F7F81}"/>
              </a:ext>
            </a:extLst>
          </p:cNvPr>
          <p:cNvGrpSpPr/>
          <p:nvPr/>
        </p:nvGrpSpPr>
        <p:grpSpPr>
          <a:xfrm>
            <a:off x="322263" y="1268760"/>
            <a:ext cx="8138170" cy="3168352"/>
            <a:chOff x="539552" y="1890961"/>
            <a:chExt cx="9358468" cy="3744416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AC600D6B-D4FD-4819-AB39-CF39F9C7E483}"/>
                </a:ext>
              </a:extLst>
            </p:cNvPr>
            <p:cNvGrpSpPr/>
            <p:nvPr/>
          </p:nvGrpSpPr>
          <p:grpSpPr>
            <a:xfrm>
              <a:off x="539552" y="1890961"/>
              <a:ext cx="4555309" cy="3744416"/>
              <a:chOff x="539552" y="1556792"/>
              <a:chExt cx="4555309" cy="3744416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0F54D1E4-5C5E-487D-921C-42A45F198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552" y="1556792"/>
                <a:ext cx="4555309" cy="3744416"/>
              </a:xfrm>
              <a:prstGeom prst="rect">
                <a:avLst/>
              </a:prstGeom>
            </p:spPr>
          </p:pic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BC76C83-5041-4636-9303-3EEAA7E07B5C}"/>
                  </a:ext>
                </a:extLst>
              </p:cNvPr>
              <p:cNvCxnSpPr/>
              <p:nvPr/>
            </p:nvCxnSpPr>
            <p:spPr bwMode="auto">
              <a:xfrm>
                <a:off x="4059555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6626BA8-77E7-409C-82A1-C9BC12343726}"/>
                  </a:ext>
                </a:extLst>
              </p:cNvPr>
              <p:cNvSpPr/>
              <p:nvPr/>
            </p:nvSpPr>
            <p:spPr bwMode="auto">
              <a:xfrm>
                <a:off x="4023551" y="4142803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F18978F0-075A-4D32-A04D-AAA07597BBEF}"/>
                  </a:ext>
                </a:extLst>
              </p:cNvPr>
              <p:cNvSpPr/>
              <p:nvPr/>
            </p:nvSpPr>
            <p:spPr bwMode="auto">
              <a:xfrm>
                <a:off x="4023551" y="4469977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447804D5-ADDE-4393-B73B-0982188ACE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7206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CF179BD4-A193-4A45-9ABC-2EEFE16F04AE}"/>
                  </a:ext>
                </a:extLst>
              </p:cNvPr>
              <p:cNvSpPr/>
              <p:nvPr/>
            </p:nvSpPr>
            <p:spPr bwMode="auto">
              <a:xfrm>
                <a:off x="2781202" y="4149080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20E92558-7DCE-4778-A387-045D63BE170B}"/>
                  </a:ext>
                </a:extLst>
              </p:cNvPr>
              <p:cNvSpPr/>
              <p:nvPr/>
            </p:nvSpPr>
            <p:spPr bwMode="auto">
              <a:xfrm>
                <a:off x="2781202" y="2276872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9567186-3DF3-476D-9FF8-EE8E0C15E547}"/>
                </a:ext>
              </a:extLst>
            </p:cNvPr>
            <p:cNvSpPr txBox="1"/>
            <p:nvPr/>
          </p:nvSpPr>
          <p:spPr>
            <a:xfrm>
              <a:off x="5130864" y="2272675"/>
              <a:ext cx="4767156" cy="112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For</a:t>
              </a:r>
              <a:r>
                <a:rPr lang="de-DE" sz="1400" dirty="0"/>
                <a:t> </a:t>
              </a:r>
              <a:r>
                <a:rPr lang="de-DE" sz="1400" dirty="0" err="1"/>
                <a:t>any</a:t>
              </a:r>
              <a:r>
                <a:rPr lang="de-DE" sz="1400" dirty="0"/>
                <a:t> </a:t>
              </a:r>
              <a:r>
                <a:rPr lang="de-DE" sz="1400" dirty="0" err="1"/>
                <a:t>point</a:t>
              </a:r>
              <a:r>
                <a:rPr lang="de-DE" sz="1400" dirty="0"/>
                <a:t> in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series</a:t>
              </a:r>
              <a:r>
                <a:rPr lang="de-DE" sz="1400" dirty="0"/>
                <a:t>, </a:t>
              </a:r>
              <a:r>
                <a:rPr lang="de-DE" sz="1400" dirty="0" err="1"/>
                <a:t>where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 </a:t>
              </a:r>
              <a:r>
                <a:rPr lang="de-DE" sz="1400" dirty="0" err="1"/>
                <a:t>have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same </a:t>
              </a:r>
              <a:r>
                <a:rPr lang="de-DE" sz="1400" dirty="0" err="1"/>
                <a:t>value</a:t>
              </a:r>
              <a:r>
                <a:rPr lang="de-DE" sz="1400" dirty="0"/>
                <a:t>,</a:t>
              </a:r>
              <a:br>
                <a:rPr lang="de-DE" sz="1400" dirty="0"/>
              </a:br>
              <a:r>
                <a:rPr lang="de-DE" sz="1400" dirty="0" err="1"/>
                <a:t>we</a:t>
              </a:r>
              <a:r>
                <a:rPr lang="de-DE" sz="1400" dirty="0"/>
                <a:t> </a:t>
              </a:r>
              <a:r>
                <a:rPr lang="de-DE" sz="1400" dirty="0" err="1"/>
                <a:t>calculate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time-derivate </a:t>
              </a:r>
              <a:r>
                <a:rPr lang="de-DE" sz="1400" dirty="0" err="1"/>
                <a:t>for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.</a:t>
              </a:r>
            </a:p>
          </p:txBody>
        </p:sp>
        <p:sp>
          <p:nvSpPr>
            <p:cNvPr id="31" name="Gleichschenkliges Dreieck 30">
              <a:extLst>
                <a:ext uri="{FF2B5EF4-FFF2-40B4-BE49-F238E27FC236}">
                  <a16:creationId xmlns:a16="http://schemas.microsoft.com/office/drawing/2014/main" id="{284A582B-416C-43E1-A597-09DC8AD92759}"/>
                </a:ext>
              </a:extLst>
            </p:cNvPr>
            <p:cNvSpPr/>
            <p:nvPr/>
          </p:nvSpPr>
          <p:spPr bwMode="auto">
            <a:xfrm>
              <a:off x="2825984" y="4051202"/>
              <a:ext cx="90255" cy="461774"/>
            </a:xfrm>
            <a:prstGeom prst="triangle">
              <a:avLst>
                <a:gd name="adj" fmla="val 100000"/>
              </a:avLst>
            </a:prstGeom>
            <a:solidFill>
              <a:srgbClr val="0070C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97680650-AE4A-4CB6-83C2-681E0A845DE0}"/>
                </a:ext>
              </a:extLst>
            </p:cNvPr>
            <p:cNvSpPr/>
            <p:nvPr/>
          </p:nvSpPr>
          <p:spPr bwMode="auto">
            <a:xfrm>
              <a:off x="2822270" y="2458636"/>
              <a:ext cx="85580" cy="191677"/>
            </a:xfrm>
            <a:prstGeom prst="triangle">
              <a:avLst>
                <a:gd name="adj" fmla="val 100000"/>
              </a:avLst>
            </a:prstGeom>
            <a:solidFill>
              <a:srgbClr val="FFC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7F3F78A-E255-40C0-806D-35AB904B2D00}"/>
                </a:ext>
              </a:extLst>
            </p:cNvPr>
            <p:cNvCxnSpPr/>
            <p:nvPr/>
          </p:nvCxnSpPr>
          <p:spPr bwMode="auto">
            <a:xfrm>
              <a:off x="2817206" y="4512976"/>
              <a:ext cx="254688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91340CCB-3CE3-45C6-8ED4-CC7A68155C26}"/>
                </a:ext>
              </a:extLst>
            </p:cNvPr>
            <p:cNvSpPr txBox="1"/>
            <p:nvPr/>
          </p:nvSpPr>
          <p:spPr>
            <a:xfrm>
              <a:off x="5372865" y="4382171"/>
              <a:ext cx="19912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/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fik 41">
            <a:extLst>
              <a:ext uri="{FF2B5EF4-FFF2-40B4-BE49-F238E27FC236}">
                <a16:creationId xmlns:a16="http://schemas.microsoft.com/office/drawing/2014/main" id="{D38D2B1C-CA42-411F-A4D9-0E0DC691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071533"/>
            <a:ext cx="2678561" cy="219249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3B89A7-961E-4A04-ACC4-784709C817AB}"/>
              </a:ext>
            </a:extLst>
          </p:cNvPr>
          <p:cNvGrpSpPr/>
          <p:nvPr/>
        </p:nvGrpSpPr>
        <p:grpSpPr>
          <a:xfrm>
            <a:off x="453112" y="3333186"/>
            <a:ext cx="8071883" cy="449549"/>
            <a:chOff x="453112" y="3333186"/>
            <a:chExt cx="8071883" cy="44954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5ECD538-8D77-4917-93DD-18587F5DED0D}"/>
                </a:ext>
              </a:extLst>
            </p:cNvPr>
            <p:cNvSpPr/>
            <p:nvPr/>
          </p:nvSpPr>
          <p:spPr bwMode="auto">
            <a:xfrm rot="1800000">
              <a:off x="619007" y="3333186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THIS IS            HIDDEN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B9E785E-5605-4EC8-A30C-10EB687ED03D}"/>
                </a:ext>
              </a:extLst>
            </p:cNvPr>
            <p:cNvSpPr/>
            <p:nvPr/>
          </p:nvSpPr>
          <p:spPr bwMode="auto">
            <a:xfrm rot="19800000">
              <a:off x="453112" y="3413403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         CONTENT           DUPLICATE</a:t>
              </a:r>
            </a:p>
          </p:txBody>
        </p:sp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93938130-D2FA-4282-B707-E51A019E35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D838B3CC-8345-4474-84B2-40444B14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98734003"/>
      </p:ext>
    </p:extLst>
  </p:cSld>
  <p:clrMapOvr>
    <a:masterClrMapping/>
  </p:clrMapOvr>
  <p:transition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A812221-51AE-4CB2-84B5-0FEB47FA06BA}"/>
              </a:ext>
            </a:extLst>
          </p:cNvPr>
          <p:cNvGrpSpPr/>
          <p:nvPr/>
        </p:nvGrpSpPr>
        <p:grpSpPr>
          <a:xfrm>
            <a:off x="107504" y="1916832"/>
            <a:ext cx="8793673" cy="3687917"/>
            <a:chOff x="12523" y="2060848"/>
            <a:chExt cx="8793673" cy="3687917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957EC930-87D6-4CBF-8A9B-5C24C69333F2}"/>
                </a:ext>
              </a:extLst>
            </p:cNvPr>
            <p:cNvGrpSpPr/>
            <p:nvPr/>
          </p:nvGrpSpPr>
          <p:grpSpPr>
            <a:xfrm>
              <a:off x="1715566" y="2060848"/>
              <a:ext cx="7090630" cy="3687917"/>
              <a:chOff x="1715566" y="2060848"/>
              <a:chExt cx="7090630" cy="3687917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BC565EB4-941A-46D9-B3A1-CA83FC156C8F}"/>
                  </a:ext>
                </a:extLst>
              </p:cNvPr>
              <p:cNvGrpSpPr/>
              <p:nvPr/>
            </p:nvGrpSpPr>
            <p:grpSpPr>
              <a:xfrm>
                <a:off x="1715566" y="2060848"/>
                <a:ext cx="7090630" cy="3687917"/>
                <a:chOff x="422897" y="2369679"/>
                <a:chExt cx="7090630" cy="3687917"/>
              </a:xfrm>
            </p:grpSpPr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DBE95776-B990-4771-935C-F65DF1C98568}"/>
                    </a:ext>
                  </a:extLst>
                </p:cNvPr>
                <p:cNvGrpSpPr/>
                <p:nvPr/>
              </p:nvGrpSpPr>
              <p:grpSpPr>
                <a:xfrm>
                  <a:off x="422897" y="2369679"/>
                  <a:ext cx="7090630" cy="3687917"/>
                  <a:chOff x="422897" y="2369679"/>
                  <a:chExt cx="7090630" cy="3687917"/>
                </a:xfrm>
              </p:grpSpPr>
              <p:pic>
                <p:nvPicPr>
                  <p:cNvPr id="7" name="Grafik 6">
                    <a:extLst>
                      <a:ext uri="{FF2B5EF4-FFF2-40B4-BE49-F238E27FC236}">
                        <a16:creationId xmlns:a16="http://schemas.microsoft.com/office/drawing/2014/main" id="{51DEC320-B201-4BAD-8FE7-268F97782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22897" y="3228042"/>
                    <a:ext cx="4936312" cy="2829554"/>
                  </a:xfrm>
                  <a:prstGeom prst="rect">
                    <a:avLst/>
                  </a:prstGeom>
                </p:spPr>
              </p:pic>
              <p:sp>
                <p:nvSpPr>
                  <p:cNvPr id="9" name="Rechteck 8">
                    <a:extLst>
                      <a:ext uri="{FF2B5EF4-FFF2-40B4-BE49-F238E27FC236}">
                        <a16:creationId xmlns:a16="http://schemas.microsoft.com/office/drawing/2014/main" id="{6C697250-406A-427C-9BCF-A6896BA49D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1960" y="3516074"/>
                    <a:ext cx="1008112" cy="1112031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8" name="Grafik 7">
                    <a:extLst>
                      <a:ext uri="{FF2B5EF4-FFF2-40B4-BE49-F238E27FC236}">
                        <a16:creationId xmlns:a16="http://schemas.microsoft.com/office/drawing/2014/main" id="{3889A315-9944-4512-BDD0-CC7249F8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877972" y="2755634"/>
                    <a:ext cx="1440160" cy="1718371"/>
                  </a:xfrm>
                  <a:prstGeom prst="rect">
                    <a:avLst/>
                  </a:prstGeom>
                </p:spPr>
              </p:pic>
              <p:cxnSp>
                <p:nvCxnSpPr>
                  <p:cNvPr id="11" name="Gerader Verbinder 10">
                    <a:extLst>
                      <a:ext uri="{FF2B5EF4-FFF2-40B4-BE49-F238E27FC236}">
                        <a16:creationId xmlns:a16="http://schemas.microsoft.com/office/drawing/2014/main" id="{2F6751DA-C070-499C-A0E6-8C8DD63910F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4211960" y="2755634"/>
                    <a:ext cx="663648" cy="7604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3" name="Gerader Verbinder 12">
                    <a:extLst>
                      <a:ext uri="{FF2B5EF4-FFF2-40B4-BE49-F238E27FC236}">
                        <a16:creationId xmlns:a16="http://schemas.microsoft.com/office/drawing/2014/main" id="{1395CA1D-D241-4732-B07F-6B4F4D35CEE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220072" y="4466648"/>
                    <a:ext cx="1098060" cy="17617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8" name="Rechteck 17">
                    <a:extLst>
                      <a:ext uri="{FF2B5EF4-FFF2-40B4-BE49-F238E27FC236}">
                        <a16:creationId xmlns:a16="http://schemas.microsoft.com/office/drawing/2014/main" id="{4F389BA0-3086-491A-93DE-24B36200F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8882" y="3532111"/>
                    <a:ext cx="614508" cy="772699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cxnSp>
                <p:nvCxnSpPr>
                  <p:cNvPr id="20" name="Gerader Verbinder 19">
                    <a:extLst>
                      <a:ext uri="{FF2B5EF4-FFF2-40B4-BE49-F238E27FC236}">
                        <a16:creationId xmlns:a16="http://schemas.microsoft.com/office/drawing/2014/main" id="{486EB9C6-A00F-48A4-87B8-14540EC9ABB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488882" y="2387864"/>
                    <a:ext cx="691397" cy="114424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2" name="Gerader Verbinder 21">
                    <a:extLst>
                      <a:ext uri="{FF2B5EF4-FFF2-40B4-BE49-F238E27FC236}">
                        <a16:creationId xmlns:a16="http://schemas.microsoft.com/office/drawing/2014/main" id="{CB0A157B-EA1A-4D5A-8546-195BC2071DC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113001" y="3966740"/>
                    <a:ext cx="1400526" cy="34580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pic>
                <p:nvPicPr>
                  <p:cNvPr id="16" name="Grafik 15">
                    <a:extLst>
                      <a:ext uri="{FF2B5EF4-FFF2-40B4-BE49-F238E27FC236}">
                        <a16:creationId xmlns:a16="http://schemas.microsoft.com/office/drawing/2014/main" id="{7CFF9B84-C49A-4F2E-B2DF-DF5966864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82643" y="2369679"/>
                    <a:ext cx="1330884" cy="159706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384DC193-E047-4ECC-A6EF-23F6183D00F9}"/>
                    </a:ext>
                  </a:extLst>
                </p:cNvPr>
                <p:cNvCxnSpPr/>
                <p:nvPr/>
              </p:nvCxnSpPr>
              <p:spPr bwMode="auto">
                <a:xfrm>
                  <a:off x="1586116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49F3AA56-7749-4818-8023-8EC6CFD0EEF4}"/>
                    </a:ext>
                  </a:extLst>
                </p:cNvPr>
                <p:cNvSpPr/>
                <p:nvPr/>
              </p:nvSpPr>
              <p:spPr bwMode="auto">
                <a:xfrm>
                  <a:off x="1558920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8BCE3D4B-8483-42E0-AF53-30DDE22AF1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89695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472AE2BA-F246-4A22-82B3-FADBAA7AEB40}"/>
                    </a:ext>
                  </a:extLst>
                </p:cNvPr>
                <p:cNvSpPr/>
                <p:nvPr/>
              </p:nvSpPr>
              <p:spPr bwMode="auto">
                <a:xfrm>
                  <a:off x="1262789" y="353270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731C3449-DBD5-4EE7-9461-250C18E5C26F}"/>
                    </a:ext>
                  </a:extLst>
                </p:cNvPr>
                <p:cNvSpPr/>
                <p:nvPr/>
              </p:nvSpPr>
              <p:spPr bwMode="auto">
                <a:xfrm>
                  <a:off x="1261632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12CA6682-0841-4548-9E35-F2B40E9F0455}"/>
                    </a:ext>
                  </a:extLst>
                </p:cNvPr>
                <p:cNvSpPr/>
                <p:nvPr/>
              </p:nvSpPr>
              <p:spPr bwMode="auto">
                <a:xfrm>
                  <a:off x="1558920" y="5648540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059AA5F9-EB24-4CD8-A6A2-F22F112BECFC}"/>
                    </a:ext>
                  </a:extLst>
                </p:cNvPr>
                <p:cNvCxnSpPr/>
                <p:nvPr/>
              </p:nvCxnSpPr>
              <p:spPr bwMode="auto">
                <a:xfrm>
                  <a:off x="1119091" y="4642821"/>
                  <a:ext cx="486589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7A00598-AAE4-4D03-A04C-F81631667BEB}"/>
                  </a:ext>
                </a:extLst>
              </p:cNvPr>
              <p:cNvSpPr/>
              <p:nvPr/>
            </p:nvSpPr>
            <p:spPr bwMode="auto">
              <a:xfrm>
                <a:off x="1763688" y="4003717"/>
                <a:ext cx="225396" cy="721427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E43A4BA-2FA5-41F1-901F-8D6E02ADD83F}"/>
                </a:ext>
              </a:extLst>
            </p:cNvPr>
            <p:cNvSpPr txBox="1"/>
            <p:nvPr/>
          </p:nvSpPr>
          <p:spPr>
            <a:xfrm>
              <a:off x="12523" y="4614463"/>
              <a:ext cx="1731602" cy="221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CCC1024-55CB-4E6D-B1A4-F71833AEF5BC}"/>
                </a:ext>
              </a:extLst>
            </p:cNvPr>
            <p:cNvCxnSpPr/>
            <p:nvPr/>
          </p:nvCxnSpPr>
          <p:spPr bwMode="auto">
            <a:xfrm flipV="1">
              <a:off x="1892198" y="4341350"/>
              <a:ext cx="519562" cy="2981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ADE008D6-9B98-426D-86E1-6E9F266707EF}"/>
              </a:ext>
            </a:extLst>
          </p:cNvPr>
          <p:cNvSpPr txBox="1"/>
          <p:nvPr/>
        </p:nvSpPr>
        <p:spPr>
          <a:xfrm>
            <a:off x="345200" y="1644100"/>
            <a:ext cx="3946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any</a:t>
            </a:r>
            <a:r>
              <a:rPr lang="de-DE" sz="1400" dirty="0"/>
              <a:t> </a:t>
            </a:r>
            <a:r>
              <a:rPr lang="de-DE" sz="1400" dirty="0" err="1"/>
              <a:t>point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series</a:t>
            </a:r>
            <a:r>
              <a:rPr lang="de-DE" sz="1400" dirty="0"/>
              <a:t>, </a:t>
            </a:r>
            <a:r>
              <a:rPr lang="de-DE" sz="1400" dirty="0" err="1"/>
              <a:t>where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same </a:t>
            </a:r>
            <a:r>
              <a:rPr lang="de-DE" sz="1400" dirty="0" err="1"/>
              <a:t>value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calculate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time-derivate </a:t>
            </a:r>
            <a:r>
              <a:rPr lang="de-DE" sz="1400" dirty="0" err="1"/>
              <a:t>for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.</a:t>
            </a: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04579D5D-1DB7-45AB-A34E-EFF8AD1D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4709336B-DA4C-4620-BEAD-C5F8BEEF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1725" y="6435725"/>
            <a:ext cx="1223963" cy="217488"/>
          </a:xfrm>
        </p:spPr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5</a:t>
            </a:fld>
            <a:r>
              <a:rPr lang="de-DE" altLang="de-DE"/>
              <a:t> -</a:t>
            </a:r>
          </a:p>
        </p:txBody>
      </p: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2A5AD4B8-4352-4B4F-9E5B-CDBCC511C5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212F535C-4B9B-4D99-8E72-E8AB2BAC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305731037"/>
      </p:ext>
    </p:extLst>
  </p:cSld>
  <p:clrMapOvr>
    <a:masterClrMapping/>
  </p:clrMapOvr>
  <p:transition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79DA31-3B43-4082-9076-EAC7DE7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6</a:t>
            </a:fld>
            <a:r>
              <a:rPr lang="de-DE" altLang="de-DE"/>
              <a:t>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/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F335A31-C4A5-4136-9C1D-A7BD916F3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/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Drawbacks: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applicable</a:t>
                </a:r>
                <a:r>
                  <a:rPr lang="de-DE" sz="1400" dirty="0"/>
                  <a:t> on </a:t>
                </a:r>
                <a:r>
                  <a:rPr lang="de-DE" sz="1400" dirty="0" err="1"/>
                  <a:t>periodic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systems</a:t>
                </a:r>
                <a:endParaRPr lang="de-DE" sz="1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returns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„</a:t>
                </a:r>
                <a:r>
                  <a:rPr lang="de-DE" sz="1400" dirty="0" err="1"/>
                  <a:t>good</a:t>
                </a:r>
                <a:r>
                  <a:rPr lang="de-DE" sz="1400" dirty="0"/>
                  <a:t>“ </a:t>
                </a:r>
                <a:r>
                  <a:rPr lang="de-DE" sz="1400" dirty="0" err="1"/>
                  <a:t>results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exposed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noise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endParaRPr lang="de-DE" sz="1400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blipFill>
                <a:blip r:embed="rId4"/>
                <a:stretch>
                  <a:fillRect l="-358" t="-1042" r="-119" b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70B37B4A-BD14-430E-96C1-B385E65A0C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9273B9E-585F-48D5-A579-A58DCD2F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15A08C-9393-442C-AD7A-D08E660C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415916"/>
            <a:ext cx="300079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79979"/>
      </p:ext>
    </p:extLst>
  </p:cSld>
  <p:clrMapOvr>
    <a:masterClrMapping/>
  </p:clrMapOvr>
  <p:transition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7</a:t>
            </a:fld>
            <a:r>
              <a:rPr lang="de-DE" altLang="de-DE"/>
              <a:t> 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7C6EEC-2D87-48BC-B492-014A7E7A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6" y="2846335"/>
            <a:ext cx="2448267" cy="5620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EF754D4-258D-4589-8F4D-9F7A4609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65" y="3402984"/>
            <a:ext cx="609685" cy="76210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A30B924-583D-44E4-AFA2-965E19C5E388}"/>
              </a:ext>
            </a:extLst>
          </p:cNvPr>
          <p:cNvSpPr txBox="1"/>
          <p:nvPr/>
        </p:nvSpPr>
        <p:spPr>
          <a:xfrm>
            <a:off x="322262" y="1600884"/>
            <a:ext cx="597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Practically</a:t>
            </a:r>
            <a:r>
              <a:rPr lang="de-DE" sz="1400" dirty="0"/>
              <a:t> </a:t>
            </a:r>
            <a:r>
              <a:rPr lang="de-DE" sz="1400" dirty="0" err="1"/>
              <a:t>applied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simulated</a:t>
            </a:r>
            <a:r>
              <a:rPr lang="de-DE" sz="1400" dirty="0"/>
              <a:t> </a:t>
            </a:r>
            <a:r>
              <a:rPr lang="de-DE" sz="1400" dirty="0" err="1"/>
              <a:t>white-noised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0F5AD5-5894-438C-8801-552F63E01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204864"/>
            <a:ext cx="4630638" cy="2831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/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Simulated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periods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br>
                  <a:rPr lang="de-DE" sz="1400" dirty="0"/>
                </a:br>
                <a:r>
                  <a:rPr lang="de-DE" sz="14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timesteps.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blipFill>
                <a:blip r:embed="rId5"/>
                <a:stretch>
                  <a:fillRect l="-358" t="-2326" b="-11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5ADB6CE-5C3E-4EE6-BDE0-F86AD10A9C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2B85CC8B-9B88-4621-8A7F-785CE3E0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994900008"/>
      </p:ext>
    </p:extLst>
  </p:cSld>
  <p:clrMapOvr>
    <a:masterClrMapping/>
  </p:clrMapOvr>
  <p:transition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019FFD3-0D64-4D90-87D4-E88CA3CF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56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8</a:t>
            </a:fld>
            <a:r>
              <a:rPr lang="de-DE" altLang="de-DE"/>
              <a:t> -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4AEFD7F-56E7-439B-966E-0160448F43EB}"/>
              </a:ext>
            </a:extLst>
          </p:cNvPr>
          <p:cNvGrpSpPr/>
          <p:nvPr/>
        </p:nvGrpSpPr>
        <p:grpSpPr>
          <a:xfrm>
            <a:off x="261584" y="1484784"/>
            <a:ext cx="2483558" cy="1318755"/>
            <a:chOff x="577765" y="2846335"/>
            <a:chExt cx="2483558" cy="131875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47C6EEC-2D87-48BC-B492-014A7E7A3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56" y="2846335"/>
              <a:ext cx="2448267" cy="56205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F754D4-258D-4589-8F4D-9F7A4609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765" y="3402984"/>
              <a:ext cx="609685" cy="76210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92CBEDA0-3CC5-4B1D-BEAE-583E4F2F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3" y="2803538"/>
            <a:ext cx="2705808" cy="1654465"/>
          </a:xfrm>
          <a:prstGeom prst="rect">
            <a:avLst/>
          </a:prstGeom>
        </p:spPr>
      </p:pic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D51E11AE-EB54-4FA8-8D70-636D3BCF56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EBB3E078-C2B4-42D7-ACA7-B861F5B5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722833710"/>
      </p:ext>
    </p:extLst>
  </p:cSld>
  <p:clrMapOvr>
    <a:masterClrMapping/>
  </p:clrMapOvr>
  <p:transition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9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1603144" y="2710128"/>
            <a:ext cx="5605923" cy="1915226"/>
            <a:chOff x="1603144" y="2226126"/>
            <a:chExt cx="5605923" cy="191522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E6CA05B-52C9-4B3F-AA7B-69E498899BB0}"/>
                </a:ext>
              </a:extLst>
            </p:cNvPr>
            <p:cNvSpPr txBox="1"/>
            <p:nvPr/>
          </p:nvSpPr>
          <p:spPr>
            <a:xfrm>
              <a:off x="2623075" y="2226126"/>
              <a:ext cx="1364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System‘s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value</a:t>
              </a: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DFAD869-E323-487C-B1E3-93C86BC9864D}"/>
                </a:ext>
              </a:extLst>
            </p:cNvPr>
            <p:cNvSpPr txBox="1"/>
            <p:nvPr/>
          </p:nvSpPr>
          <p:spPr>
            <a:xfrm>
              <a:off x="5007604" y="2226126"/>
              <a:ext cx="1944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Stochastic</a:t>
              </a:r>
              <a:r>
                <a:rPr lang="de-DE" sz="1400" dirty="0"/>
                <a:t> </a:t>
              </a:r>
              <a:r>
                <a:rPr lang="de-DE" sz="1400" dirty="0" err="1"/>
                <a:t>proportion</a:t>
              </a:r>
              <a:r>
                <a:rPr lang="de-DE" sz="1400" dirty="0"/>
                <a:t>, </a:t>
              </a:r>
              <a:r>
                <a:rPr lang="de-DE" sz="1400" dirty="0" err="1"/>
                <a:t>noise</a:t>
              </a:r>
              <a:endParaRPr lang="de-DE" sz="14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2877B64-3DAC-4CD9-8715-9E9D4DCC29B9}"/>
                </a:ext>
              </a:extLst>
            </p:cNvPr>
            <p:cNvSpPr txBox="1"/>
            <p:nvPr/>
          </p:nvSpPr>
          <p:spPr>
            <a:xfrm>
              <a:off x="3506005" y="3402688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Drift-</a:t>
              </a:r>
              <a:r>
                <a:rPr lang="de-DE" sz="1400" dirty="0" err="1"/>
                <a:t>coefficient</a:t>
              </a:r>
              <a:r>
                <a:rPr lang="de-DE" sz="1400" dirty="0"/>
                <a:t> at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state</a:t>
              </a:r>
              <a:r>
                <a:rPr lang="de-DE" sz="1400" dirty="0"/>
                <a:t> </a:t>
              </a:r>
              <a:r>
                <a:rPr lang="de-DE" sz="1400" dirty="0" err="1"/>
                <a:t>of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system</a:t>
              </a:r>
              <a:endParaRPr lang="de-DE" sz="14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F1305354-EB50-490D-9A53-D87FE983C3C2}"/>
              </a:ext>
            </a:extLst>
          </p:cNvPr>
          <p:cNvSpPr txBox="1"/>
          <p:nvPr/>
        </p:nvSpPr>
        <p:spPr>
          <a:xfrm>
            <a:off x="539552" y="1701747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Drift-</a:t>
            </a:r>
            <a:r>
              <a:rPr lang="de-DE" sz="1400" dirty="0" err="1"/>
              <a:t>coefficient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reconstructioncan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easily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C27A5FD-7567-4839-8186-C2AF7FCF8E3A}"/>
              </a:ext>
            </a:extLst>
          </p:cNvPr>
          <p:cNvSpPr txBox="1"/>
          <p:nvPr/>
        </p:nvSpPr>
        <p:spPr>
          <a:xfrm>
            <a:off x="539552" y="5097175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Adding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system‘s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current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values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estimated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change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at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system‘s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state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.“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BF9A285-5715-43EF-A17D-8508460D4F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771C3AE5-15F2-4610-9ABE-121D0D04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28627163"/>
      </p:ext>
    </p:extLst>
  </p:cSld>
  <p:clrMapOvr>
    <a:masterClrMapping/>
  </p:clrMapOvr>
  <p:transition advTm="20000"/>
</p:sld>
</file>

<file path=ppt/theme/theme1.xml><?xml version="1.0" encoding="utf-8"?>
<a:theme xmlns:a="http://schemas.openxmlformats.org/drawingml/2006/main" name="IMTEK-Powerpoint Template (2010)">
  <a:themeElements>
    <a:clrScheme name="IMTEK - Powerpoint Template - 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0</TotalTime>
  <Words>579</Words>
  <Application>Microsoft Office PowerPoint</Application>
  <PresentationFormat>Bildschirmpräsentation (4:3)</PresentationFormat>
  <Paragraphs>94</Paragraphs>
  <Slides>13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Helvetica Neue</vt:lpstr>
      <vt:lpstr>Wingdings</vt:lpstr>
      <vt:lpstr>IMTEK-Powerpoint Template (2010)</vt:lpstr>
      <vt:lpstr>Model-Reconstruction</vt:lpstr>
      <vt:lpstr>Overview</vt:lpstr>
      <vt:lpstr>Method used</vt:lpstr>
      <vt:lpstr>Method used</vt:lpstr>
      <vt:lpstr>Method used</vt:lpstr>
      <vt:lpstr>Method used</vt:lpstr>
      <vt:lpstr>Application</vt:lpstr>
      <vt:lpstr>Application</vt:lpstr>
      <vt:lpstr>Reconstruction</vt:lpstr>
      <vt:lpstr>Reconstruction</vt:lpstr>
      <vt:lpstr>Fokker-Planck-Analysis</vt:lpstr>
      <vt:lpstr>Fokker-Planck-Analysis</vt:lpstr>
      <vt:lpstr>Outlook</vt:lpstr>
    </vt:vector>
  </TitlesOfParts>
  <Manager/>
  <Company>Uni Freiburg, IMTEK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Franz Kostelezky</cp:lastModifiedBy>
  <cp:revision>59</cp:revision>
  <cp:lastPrinted>2000-04-26T18:20:46Z</cp:lastPrinted>
  <dcterms:created xsi:type="dcterms:W3CDTF">2011-03-01T14:49:25Z</dcterms:created>
  <dcterms:modified xsi:type="dcterms:W3CDTF">2021-05-09T21:20:19Z</dcterms:modified>
</cp:coreProperties>
</file>